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906000" type="A4"/>
  <p:notesSz cx="6805613" cy="9939338"/>
  <p:defaultTextStyle>
    <a:defPPr>
      <a:defRPr lang="it-IT"/>
    </a:defPPr>
    <a:lvl1pPr marL="0" algn="l" defTabSz="9143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0" algn="l" defTabSz="9143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60" algn="l" defTabSz="9143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40" algn="l" defTabSz="9143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19" algn="l" defTabSz="9143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99" algn="l" defTabSz="9143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79" algn="l" defTabSz="9143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60" algn="l" defTabSz="9143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40" algn="l" defTabSz="9143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452" y="15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4451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58D53E-FB94-4624-AB0C-99BDA3CBDC92}" type="datetimeFigureOut">
              <a:rPr lang="it-IT" smtClean="0"/>
              <a:t>25/06/2014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1" y="9440865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4451" y="9440865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8265B0-7A09-4A06-B57F-870891C93F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16811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888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5140" y="0"/>
            <a:ext cx="294888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46C137-A6C3-45E3-ACA5-512D3794A3FB}" type="datetimeFigureOut">
              <a:rPr lang="it-IT" smtClean="0"/>
              <a:t>25/06/2014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6513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0879" y="4721225"/>
            <a:ext cx="5443856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888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5140" y="9440864"/>
            <a:ext cx="294888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277350-B148-4B68-8109-5AD5446ABF1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2422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6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0" algn="l" defTabSz="91436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60" algn="l" defTabSz="91436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40" algn="l" defTabSz="91436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19" algn="l" defTabSz="91436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99" algn="l" defTabSz="91436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79" algn="l" defTabSz="91436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60" algn="l" defTabSz="91436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40" algn="l" defTabSz="91436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6858000" cy="9906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68867" y="8114562"/>
            <a:ext cx="5537201" cy="77597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42464" y="1468987"/>
            <a:ext cx="5384800" cy="697904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42950" y="1458385"/>
            <a:ext cx="5384800" cy="697904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577143" y="1014101"/>
            <a:ext cx="425873" cy="820199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5694725" y="1279779"/>
            <a:ext cx="818896" cy="42519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2" y="2592685"/>
            <a:ext cx="4292601" cy="2640574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1" y="5397344"/>
            <a:ext cx="4284134" cy="22013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78007" y="7738746"/>
            <a:ext cx="910366" cy="527402"/>
          </a:xfrm>
        </p:spPr>
        <p:txBody>
          <a:bodyPr/>
          <a:lstStyle/>
          <a:p>
            <a:fld id="{682BD657-5BD1-491D-B8F2-106DEC713448}" type="datetimeFigureOut">
              <a:rPr lang="it-IT" smtClean="0"/>
              <a:t>25/06/2014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0533" y="7738746"/>
            <a:ext cx="3776134" cy="527402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0450" y="7738746"/>
            <a:ext cx="415517" cy="527402"/>
          </a:xfrm>
        </p:spPr>
        <p:txBody>
          <a:bodyPr/>
          <a:lstStyle>
            <a:lvl1pPr algn="ctr">
              <a:defRPr/>
            </a:lvl1pPr>
          </a:lstStyle>
          <a:p>
            <a:fld id="{15A1381D-BC61-40BA-9FFF-549B6611A6F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BD657-5BD1-491D-B8F2-106DEC713448}" type="datetimeFigureOut">
              <a:rPr lang="it-IT" smtClean="0"/>
              <a:t>25/06/2014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381D-BC61-40BA-9FFF-549B6611A6F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1" y="1337109"/>
            <a:ext cx="1073150" cy="6881204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3666" y="1598007"/>
            <a:ext cx="3884084" cy="635940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BD657-5BD1-491D-B8F2-106DEC713448}" type="datetimeFigureOut">
              <a:rPr lang="it-IT" smtClean="0"/>
              <a:t>25/06/2014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381D-BC61-40BA-9FFF-549B6611A6F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BD657-5BD1-491D-B8F2-106DEC713448}" type="datetimeFigureOut">
              <a:rPr lang="it-IT" smtClean="0"/>
              <a:t>25/06/2014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381D-BC61-40BA-9FFF-549B6611A6F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736" y="3234732"/>
            <a:ext cx="4690533" cy="1967442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2201" y="5381041"/>
            <a:ext cx="4673600" cy="1891516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18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1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9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BD657-5BD1-491D-B8F2-106DEC713448}" type="datetimeFigureOut">
              <a:rPr lang="it-IT" smtClean="0"/>
              <a:t>25/06/2014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381D-BC61-40BA-9FFF-549B6611A6F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BD657-5BD1-491D-B8F2-106DEC713448}" type="datetimeFigureOut">
              <a:rPr lang="it-IT" smtClean="0"/>
              <a:t>25/06/2014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381D-BC61-40BA-9FFF-549B6611A6F9}" type="slidenum">
              <a:rPr lang="it-IT" smtClean="0"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73836" y="3064255"/>
            <a:ext cx="2400300" cy="520395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97580" y="3061231"/>
            <a:ext cx="2400300" cy="520752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8404" y="3065563"/>
            <a:ext cx="2204641" cy="1184745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180" indent="0">
              <a:buNone/>
              <a:defRPr sz="2000" b="1"/>
            </a:lvl2pPr>
            <a:lvl3pPr marL="914360" indent="0">
              <a:buNone/>
              <a:defRPr sz="1800" b="1"/>
            </a:lvl3pPr>
            <a:lvl4pPr marL="1371540" indent="0">
              <a:buNone/>
              <a:defRPr sz="1600" b="1"/>
            </a:lvl4pPr>
            <a:lvl5pPr marL="1828719" indent="0">
              <a:buNone/>
              <a:defRPr sz="1600" b="1"/>
            </a:lvl5pPr>
            <a:lvl6pPr marL="2285899" indent="0">
              <a:buNone/>
              <a:defRPr sz="1600" b="1"/>
            </a:lvl6pPr>
            <a:lvl7pPr marL="2743079" indent="0">
              <a:buNone/>
              <a:defRPr sz="1600" b="1"/>
            </a:lvl7pPr>
            <a:lvl8pPr marL="3200260" indent="0">
              <a:buNone/>
              <a:defRPr sz="1600" b="1"/>
            </a:lvl8pPr>
            <a:lvl9pPr marL="365744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83002" y="3065560"/>
            <a:ext cx="2208276" cy="118872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180" indent="0">
              <a:buNone/>
              <a:defRPr sz="2000" b="1"/>
            </a:lvl2pPr>
            <a:lvl3pPr marL="914360" indent="0">
              <a:buNone/>
              <a:defRPr sz="1800" b="1"/>
            </a:lvl3pPr>
            <a:lvl4pPr marL="1371540" indent="0">
              <a:buNone/>
              <a:defRPr sz="1600" b="1"/>
            </a:lvl4pPr>
            <a:lvl5pPr marL="1828719" indent="0">
              <a:buNone/>
              <a:defRPr sz="1600" b="1"/>
            </a:lvl5pPr>
            <a:lvl6pPr marL="2285899" indent="0">
              <a:buNone/>
              <a:defRPr sz="1600" b="1"/>
            </a:lvl6pPr>
            <a:lvl7pPr marL="2743079" indent="0">
              <a:buNone/>
              <a:defRPr sz="1600" b="1"/>
            </a:lvl7pPr>
            <a:lvl8pPr marL="3200260" indent="0">
              <a:buNone/>
              <a:defRPr sz="1600" b="1"/>
            </a:lvl8pPr>
            <a:lvl9pPr marL="365744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BD657-5BD1-491D-B8F2-106DEC713448}" type="datetimeFigureOut">
              <a:rPr lang="it-IT" smtClean="0"/>
              <a:t>25/06/2014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381D-BC61-40BA-9FFF-549B6611A6F9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73836" y="4252976"/>
            <a:ext cx="2420874" cy="401523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3483863" y="4253618"/>
            <a:ext cx="2420874" cy="401523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BD657-5BD1-491D-B8F2-106DEC713448}" type="datetimeFigureOut">
              <a:rPr lang="it-IT" smtClean="0"/>
              <a:t>25/06/2014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381D-BC61-40BA-9FFF-549B6611A6F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BD657-5BD1-491D-B8F2-106DEC713448}" type="datetimeFigureOut">
              <a:rPr lang="it-IT" smtClean="0"/>
              <a:t>25/06/2014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381D-BC61-40BA-9FFF-549B6611A6F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6858000" cy="9906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474135" y="8750499"/>
            <a:ext cx="5791201" cy="77597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3351655" y="874125"/>
            <a:ext cx="2841706" cy="8265539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3353562" y="871728"/>
            <a:ext cx="2841706" cy="8265539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561903" y="833254"/>
            <a:ext cx="2841706" cy="8265539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562357" y="832105"/>
            <a:ext cx="2841706" cy="8265539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1778332" y="424600"/>
            <a:ext cx="425873" cy="820199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4512885" y="678086"/>
            <a:ext cx="818896" cy="42519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831732" y="2917840"/>
            <a:ext cx="2298620" cy="2171053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3640718" y="1662547"/>
            <a:ext cx="2265594" cy="6681262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861094" y="5234304"/>
            <a:ext cx="2286668" cy="3033911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180" indent="0">
              <a:buNone/>
              <a:defRPr sz="1200"/>
            </a:lvl2pPr>
            <a:lvl3pPr marL="914360" indent="0">
              <a:buNone/>
              <a:defRPr sz="1000"/>
            </a:lvl3pPr>
            <a:lvl4pPr marL="1371540" indent="0">
              <a:buNone/>
              <a:defRPr sz="900"/>
            </a:lvl4pPr>
            <a:lvl5pPr marL="1828719" indent="0">
              <a:buNone/>
              <a:defRPr sz="900"/>
            </a:lvl5pPr>
            <a:lvl6pPr marL="2285899" indent="0">
              <a:buNone/>
              <a:defRPr sz="900"/>
            </a:lvl6pPr>
            <a:lvl7pPr marL="2743079" indent="0">
              <a:buNone/>
              <a:defRPr sz="900"/>
            </a:lvl7pPr>
            <a:lvl8pPr marL="3200260" indent="0">
              <a:buNone/>
              <a:defRPr sz="900"/>
            </a:lvl8pPr>
            <a:lvl9pPr marL="365744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4756275" y="8501528"/>
            <a:ext cx="910366" cy="527402"/>
          </a:xfrm>
        </p:spPr>
        <p:txBody>
          <a:bodyPr/>
          <a:lstStyle/>
          <a:p>
            <a:fld id="{682BD657-5BD1-491D-B8F2-106DEC713448}" type="datetimeFigureOut">
              <a:rPr lang="it-IT" smtClean="0"/>
              <a:t>25/06/2014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685918" y="8420046"/>
            <a:ext cx="2641955" cy="527402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5667987" y="8517835"/>
            <a:ext cx="415517" cy="527402"/>
          </a:xfrm>
        </p:spPr>
        <p:txBody>
          <a:bodyPr/>
          <a:lstStyle/>
          <a:p>
            <a:fld id="{15A1381D-BC61-40BA-9FFF-549B6611A6F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6858000" cy="9906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474135" y="8750499"/>
            <a:ext cx="5791201" cy="77597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561903" y="833254"/>
            <a:ext cx="2841706" cy="8265539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558794" y="831666"/>
            <a:ext cx="2841706" cy="8265539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3351655" y="874125"/>
            <a:ext cx="2841706" cy="8265539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3348576" y="872329"/>
            <a:ext cx="2841706" cy="8265539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1778332" y="424600"/>
            <a:ext cx="425873" cy="820199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4512885" y="678086"/>
            <a:ext cx="818896" cy="42519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829819" y="2918969"/>
            <a:ext cx="2297430" cy="2166112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3673964" y="1743838"/>
            <a:ext cx="2185397" cy="6556928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180" indent="0">
              <a:buNone/>
              <a:defRPr sz="2800"/>
            </a:lvl2pPr>
            <a:lvl3pPr marL="914360" indent="0">
              <a:buNone/>
              <a:defRPr sz="2400"/>
            </a:lvl3pPr>
            <a:lvl4pPr marL="1371540" indent="0">
              <a:buNone/>
              <a:defRPr sz="2000"/>
            </a:lvl4pPr>
            <a:lvl5pPr marL="1828719" indent="0">
              <a:buNone/>
              <a:defRPr sz="2000"/>
            </a:lvl5pPr>
            <a:lvl6pPr marL="2285899" indent="0">
              <a:buNone/>
              <a:defRPr sz="2000"/>
            </a:lvl6pPr>
            <a:lvl7pPr marL="2743079" indent="0">
              <a:buNone/>
              <a:defRPr sz="2000"/>
            </a:lvl7pPr>
            <a:lvl8pPr marL="3200260" indent="0">
              <a:buNone/>
              <a:defRPr sz="2000"/>
            </a:lvl8pPr>
            <a:lvl9pPr marL="365744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864108" y="5230369"/>
            <a:ext cx="2283714" cy="303784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180" indent="0">
              <a:buNone/>
              <a:defRPr sz="1200"/>
            </a:lvl2pPr>
            <a:lvl3pPr marL="914360" indent="0">
              <a:buNone/>
              <a:defRPr sz="1000"/>
            </a:lvl3pPr>
            <a:lvl4pPr marL="1371540" indent="0">
              <a:buNone/>
              <a:defRPr sz="900"/>
            </a:lvl4pPr>
            <a:lvl5pPr marL="1828719" indent="0">
              <a:buNone/>
              <a:defRPr sz="900"/>
            </a:lvl5pPr>
            <a:lvl6pPr marL="2285899" indent="0">
              <a:buNone/>
              <a:defRPr sz="900"/>
            </a:lvl6pPr>
            <a:lvl7pPr marL="2743079" indent="0">
              <a:buNone/>
              <a:defRPr sz="900"/>
            </a:lvl7pPr>
            <a:lvl8pPr marL="3200260" indent="0">
              <a:buNone/>
              <a:defRPr sz="900"/>
            </a:lvl8pPr>
            <a:lvl9pPr marL="365744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4759453" y="8505955"/>
            <a:ext cx="910366" cy="527402"/>
          </a:xfrm>
        </p:spPr>
        <p:txBody>
          <a:bodyPr/>
          <a:lstStyle/>
          <a:p>
            <a:fld id="{682BD657-5BD1-491D-B8F2-106DEC713448}" type="datetimeFigureOut">
              <a:rPr lang="it-IT" smtClean="0"/>
              <a:t>25/06/2014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685928" y="8422611"/>
            <a:ext cx="2489282" cy="527402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5671569" y="8522261"/>
            <a:ext cx="415517" cy="527402"/>
          </a:xfrm>
        </p:spPr>
        <p:txBody>
          <a:bodyPr/>
          <a:lstStyle/>
          <a:p>
            <a:fld id="{15A1381D-BC61-40BA-9FFF-549B6611A6F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6858000" cy="9906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471490" y="8766811"/>
            <a:ext cx="5940743" cy="77597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8640" y="831003"/>
            <a:ext cx="5772150" cy="825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48640" y="832104"/>
            <a:ext cx="5772150" cy="825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407808" y="394465"/>
            <a:ext cx="425873" cy="820199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5889459" y="627530"/>
            <a:ext cx="818896" cy="425196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1267" y="1180954"/>
            <a:ext cx="5223934" cy="1736922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3061149"/>
            <a:ext cx="4647304" cy="5205507"/>
          </a:xfrm>
          <a:prstGeom prst="rect">
            <a:avLst/>
          </a:prstGeom>
        </p:spPr>
        <p:txBody>
          <a:bodyPr vert="horz" lIns="91436" tIns="45718" rIns="91436" bIns="45718" rtlCol="0" anchor="t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40941" y="8390999"/>
            <a:ext cx="910366" cy="527402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82BD657-5BD1-491D-B8F2-106DEC713448}" type="datetimeFigureOut">
              <a:rPr lang="it-IT" smtClean="0"/>
              <a:t>25/06/2014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3" y="8390999"/>
            <a:ext cx="4155141" cy="527402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52654" y="8390999"/>
            <a:ext cx="415517" cy="527402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5A1381D-BC61-40BA-9FFF-549B6611A6F9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36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08" indent="-274308" algn="l" defTabSz="91436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52" indent="-274308" algn="l" defTabSz="91436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0" indent="-228590" algn="l" defTabSz="91436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03" indent="-228590" algn="l" defTabSz="91436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848" indent="-228590" algn="l" defTabSz="91436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592" indent="-228590" algn="l" defTabSz="91436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335" indent="-228590" algn="l" defTabSz="91436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079" indent="-228590" algn="l" defTabSz="91436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824" indent="-228590" algn="l" defTabSz="91436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0" algn="l" defTabSz="9143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0" algn="l" defTabSz="9143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0" algn="l" defTabSz="9143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19" algn="l" defTabSz="9143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99" algn="l" defTabSz="9143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79" algn="l" defTabSz="9143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60" algn="l" defTabSz="9143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40" algn="l" defTabSz="9143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-60000">
            <a:off x="563350" y="1088176"/>
            <a:ext cx="2720336" cy="1704770"/>
          </a:xfrm>
        </p:spPr>
        <p:txBody>
          <a:bodyPr>
            <a:noAutofit/>
          </a:bodyPr>
          <a:lstStyle/>
          <a:p>
            <a:r>
              <a:rPr lang="it-IT" sz="28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it-IT" sz="2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it-IT" sz="28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it-IT" sz="28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it-IT" sz="28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it-IT" sz="2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it-IT" sz="2800" b="1" dirty="0" smtClean="0">
                <a:solidFill>
                  <a:schemeClr val="tx2">
                    <a:lumMod val="75000"/>
                  </a:schemeClr>
                </a:solidFill>
              </a:rPr>
              <a:t>Euro </a:t>
            </a:r>
            <a:r>
              <a:rPr lang="it-IT" sz="2800" b="1" dirty="0">
                <a:solidFill>
                  <a:schemeClr val="tx2">
                    <a:lumMod val="75000"/>
                  </a:schemeClr>
                </a:solidFill>
              </a:rPr>
              <a:t>Progettazione:      </a:t>
            </a:r>
            <a:br>
              <a:rPr lang="it-IT" sz="28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it-IT" sz="2500" b="1" dirty="0">
                <a:solidFill>
                  <a:schemeClr val="tx2">
                    <a:lumMod val="75000"/>
                  </a:schemeClr>
                </a:solidFill>
              </a:rPr>
              <a:t>dal Dire …</a:t>
            </a:r>
            <a:br>
              <a:rPr lang="it-IT" sz="25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it-IT" sz="2500" b="1" dirty="0">
                <a:solidFill>
                  <a:schemeClr val="tx2">
                    <a:lumMod val="75000"/>
                  </a:schemeClr>
                </a:solidFill>
              </a:rPr>
              <a:t>... al Fare </a:t>
            </a:r>
            <a:endParaRPr lang="it-IT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idx="1"/>
          </p:nvPr>
        </p:nvSpPr>
        <p:spPr>
          <a:xfrm rot="60000">
            <a:off x="3652342" y="1284084"/>
            <a:ext cx="2265594" cy="7613639"/>
          </a:xfrm>
        </p:spPr>
        <p:txBody>
          <a:bodyPr>
            <a:noAutofit/>
          </a:bodyPr>
          <a:lstStyle/>
          <a:p>
            <a:pPr marL="0" indent="0" algn="ctr">
              <a:spcBef>
                <a:spcPts val="236"/>
              </a:spcBef>
              <a:spcAft>
                <a:spcPts val="236"/>
              </a:spcAft>
              <a:buNone/>
            </a:pPr>
            <a:r>
              <a:rPr lang="it-IT" sz="900" b="1" dirty="0">
                <a:solidFill>
                  <a:schemeClr val="tx2">
                    <a:lumMod val="75000"/>
                  </a:schemeClr>
                </a:solidFill>
              </a:rPr>
              <a:t>Il PROGRAMMA</a:t>
            </a:r>
          </a:p>
          <a:p>
            <a:pPr algn="just">
              <a:spcBef>
                <a:spcPts val="236"/>
              </a:spcBef>
              <a:spcAft>
                <a:spcPts val="236"/>
              </a:spcAft>
            </a:pPr>
            <a:r>
              <a:rPr lang="it-IT" sz="900" b="1" dirty="0">
                <a:solidFill>
                  <a:schemeClr val="tx2">
                    <a:lumMod val="75000"/>
                  </a:schemeClr>
                </a:solidFill>
              </a:rPr>
              <a:t>Dire….</a:t>
            </a:r>
          </a:p>
          <a:p>
            <a:pPr lvl="1">
              <a:spcBef>
                <a:spcPts val="236"/>
              </a:spcBef>
              <a:spcAft>
                <a:spcPts val="236"/>
              </a:spcAft>
            </a:pPr>
            <a:r>
              <a:rPr lang="it-IT" sz="900" b="1" dirty="0">
                <a:solidFill>
                  <a:schemeClr val="tx2">
                    <a:lumMod val="75000"/>
                  </a:schemeClr>
                </a:solidFill>
              </a:rPr>
              <a:t>Introduzione</a:t>
            </a:r>
          </a:p>
          <a:p>
            <a:pPr lvl="1">
              <a:spcBef>
                <a:spcPts val="236"/>
              </a:spcBef>
              <a:spcAft>
                <a:spcPts val="236"/>
              </a:spcAft>
            </a:pPr>
            <a:r>
              <a:rPr lang="it-IT" sz="900" b="1" dirty="0">
                <a:solidFill>
                  <a:schemeClr val="tx2">
                    <a:lumMod val="75000"/>
                  </a:schemeClr>
                </a:solidFill>
              </a:rPr>
              <a:t>Gli Obiettivi </a:t>
            </a:r>
          </a:p>
          <a:p>
            <a:pPr lvl="1">
              <a:spcBef>
                <a:spcPts val="236"/>
              </a:spcBef>
              <a:spcAft>
                <a:spcPts val="236"/>
              </a:spcAft>
            </a:pPr>
            <a:r>
              <a:rPr lang="it-IT" sz="900" b="1" dirty="0">
                <a:solidFill>
                  <a:schemeClr val="tx2">
                    <a:lumMod val="75000"/>
                  </a:schemeClr>
                </a:solidFill>
              </a:rPr>
              <a:t>La Struttura </a:t>
            </a:r>
          </a:p>
          <a:p>
            <a:pPr lvl="1">
              <a:spcBef>
                <a:spcPts val="236"/>
              </a:spcBef>
              <a:spcAft>
                <a:spcPts val="236"/>
              </a:spcAft>
            </a:pPr>
            <a:r>
              <a:rPr lang="it-IT" sz="900" b="1" dirty="0">
                <a:solidFill>
                  <a:schemeClr val="tx2">
                    <a:lumMod val="75000"/>
                  </a:schemeClr>
                </a:solidFill>
              </a:rPr>
              <a:t>Le sfide </a:t>
            </a:r>
          </a:p>
          <a:p>
            <a:pPr lvl="1">
              <a:spcBef>
                <a:spcPts val="236"/>
              </a:spcBef>
              <a:spcAft>
                <a:spcPts val="236"/>
              </a:spcAft>
            </a:pPr>
            <a:r>
              <a:rPr lang="it-IT" sz="900" b="1" dirty="0">
                <a:solidFill>
                  <a:schemeClr val="tx2">
                    <a:lumMod val="75000"/>
                  </a:schemeClr>
                </a:solidFill>
              </a:rPr>
              <a:t>Le Regole</a:t>
            </a:r>
          </a:p>
          <a:p>
            <a:pPr lvl="1">
              <a:spcBef>
                <a:spcPts val="236"/>
              </a:spcBef>
              <a:spcAft>
                <a:spcPts val="236"/>
              </a:spcAft>
            </a:pPr>
            <a:r>
              <a:rPr lang="it-IT" sz="900" b="1" dirty="0">
                <a:solidFill>
                  <a:schemeClr val="tx2">
                    <a:lumMod val="75000"/>
                  </a:schemeClr>
                </a:solidFill>
              </a:rPr>
              <a:t>Gli strumenti</a:t>
            </a:r>
          </a:p>
          <a:p>
            <a:pPr lvl="1">
              <a:spcBef>
                <a:spcPts val="236"/>
              </a:spcBef>
              <a:spcAft>
                <a:spcPts val="236"/>
              </a:spcAft>
            </a:pPr>
            <a:r>
              <a:rPr lang="it-IT" sz="900" b="1" dirty="0">
                <a:solidFill>
                  <a:schemeClr val="tx2">
                    <a:lumMod val="75000"/>
                  </a:schemeClr>
                </a:solidFill>
              </a:rPr>
              <a:t>La valutazione </a:t>
            </a:r>
          </a:p>
          <a:p>
            <a:pPr algn="just">
              <a:spcBef>
                <a:spcPts val="236"/>
              </a:spcBef>
              <a:spcAft>
                <a:spcPts val="236"/>
              </a:spcAft>
            </a:pPr>
            <a:r>
              <a:rPr lang="it-IT" sz="900" b="1" dirty="0">
                <a:solidFill>
                  <a:schemeClr val="tx2">
                    <a:lumMod val="75000"/>
                  </a:schemeClr>
                </a:solidFill>
              </a:rPr>
              <a:t>Fare….</a:t>
            </a:r>
          </a:p>
          <a:p>
            <a:pPr lvl="1" algn="just">
              <a:spcBef>
                <a:spcPts val="236"/>
              </a:spcBef>
              <a:spcAft>
                <a:spcPts val="236"/>
              </a:spcAft>
            </a:pPr>
            <a:r>
              <a:rPr lang="it-IT" sz="900" b="1" dirty="0">
                <a:solidFill>
                  <a:schemeClr val="tx2">
                    <a:lumMod val="75000"/>
                  </a:schemeClr>
                </a:solidFill>
              </a:rPr>
              <a:t>Da dove iniziare</a:t>
            </a:r>
          </a:p>
          <a:p>
            <a:pPr lvl="1" algn="just">
              <a:spcBef>
                <a:spcPts val="236"/>
              </a:spcBef>
              <a:spcAft>
                <a:spcPts val="236"/>
              </a:spcAft>
            </a:pPr>
            <a:r>
              <a:rPr lang="it-IT" sz="900" b="1" dirty="0">
                <a:solidFill>
                  <a:schemeClr val="tx2">
                    <a:lumMod val="75000"/>
                  </a:schemeClr>
                </a:solidFill>
              </a:rPr>
              <a:t>I documenti di riferimento</a:t>
            </a:r>
          </a:p>
          <a:p>
            <a:pPr lvl="1" algn="just">
              <a:spcBef>
                <a:spcPts val="236"/>
              </a:spcBef>
              <a:spcAft>
                <a:spcPts val="236"/>
              </a:spcAft>
            </a:pPr>
            <a:r>
              <a:rPr lang="it-IT" sz="900" b="1" dirty="0" smtClean="0">
                <a:solidFill>
                  <a:schemeClr val="tx2">
                    <a:lumMod val="75000"/>
                  </a:schemeClr>
                </a:solidFill>
              </a:rPr>
              <a:t>L’Application</a:t>
            </a:r>
            <a:endParaRPr lang="it-IT" sz="900" b="1" dirty="0">
              <a:solidFill>
                <a:schemeClr val="tx2">
                  <a:lumMod val="75000"/>
                </a:schemeClr>
              </a:solidFill>
            </a:endParaRPr>
          </a:p>
          <a:p>
            <a:pPr lvl="1" algn="just">
              <a:spcBef>
                <a:spcPts val="236"/>
              </a:spcBef>
              <a:spcAft>
                <a:spcPts val="236"/>
              </a:spcAft>
            </a:pPr>
            <a:r>
              <a:rPr lang="it-IT" sz="900" b="1" dirty="0">
                <a:solidFill>
                  <a:schemeClr val="tx2">
                    <a:lumMod val="75000"/>
                  </a:schemeClr>
                </a:solidFill>
              </a:rPr>
              <a:t>L’idea e Il partenariato</a:t>
            </a:r>
          </a:p>
          <a:p>
            <a:pPr lvl="1" algn="just">
              <a:spcBef>
                <a:spcPts val="236"/>
              </a:spcBef>
              <a:spcAft>
                <a:spcPts val="236"/>
              </a:spcAft>
            </a:pPr>
            <a:r>
              <a:rPr lang="it-IT" sz="900" b="1" dirty="0">
                <a:solidFill>
                  <a:schemeClr val="tx2">
                    <a:lumMod val="75000"/>
                  </a:schemeClr>
                </a:solidFill>
              </a:rPr>
              <a:t>Il </a:t>
            </a:r>
            <a:r>
              <a:rPr lang="it-IT" sz="900" b="1" dirty="0" err="1">
                <a:solidFill>
                  <a:schemeClr val="tx2">
                    <a:lumMod val="75000"/>
                  </a:schemeClr>
                </a:solidFill>
              </a:rPr>
              <a:t>W</a:t>
            </a:r>
            <a:r>
              <a:rPr lang="it-IT" sz="900" b="1" dirty="0" err="1" smtClean="0">
                <a:solidFill>
                  <a:schemeClr val="tx2">
                    <a:lumMod val="75000"/>
                  </a:schemeClr>
                </a:solidFill>
              </a:rPr>
              <a:t>orkplan</a:t>
            </a:r>
            <a:r>
              <a:rPr lang="it-IT" sz="9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it-IT" sz="900" b="1" dirty="0">
              <a:solidFill>
                <a:schemeClr val="tx2">
                  <a:lumMod val="75000"/>
                </a:schemeClr>
              </a:solidFill>
            </a:endParaRPr>
          </a:p>
          <a:p>
            <a:pPr lvl="1" algn="just">
              <a:spcBef>
                <a:spcPts val="236"/>
              </a:spcBef>
              <a:spcAft>
                <a:spcPts val="236"/>
              </a:spcAft>
            </a:pPr>
            <a:r>
              <a:rPr lang="it-IT" sz="900" b="1" dirty="0">
                <a:solidFill>
                  <a:schemeClr val="tx2">
                    <a:lumMod val="75000"/>
                  </a:schemeClr>
                </a:solidFill>
              </a:rPr>
              <a:t>Il </a:t>
            </a:r>
            <a:r>
              <a:rPr lang="it-IT" sz="900" b="1" dirty="0" smtClean="0">
                <a:solidFill>
                  <a:schemeClr val="tx2">
                    <a:lumMod val="75000"/>
                  </a:schemeClr>
                </a:solidFill>
              </a:rPr>
              <a:t>Budget</a:t>
            </a:r>
            <a:endParaRPr lang="it-IT" sz="900" b="1" dirty="0">
              <a:solidFill>
                <a:schemeClr val="tx2">
                  <a:lumMod val="75000"/>
                </a:schemeClr>
              </a:solidFill>
            </a:endParaRPr>
          </a:p>
          <a:p>
            <a:pPr lvl="1" algn="just">
              <a:spcBef>
                <a:spcPts val="236"/>
              </a:spcBef>
              <a:spcAft>
                <a:spcPts val="236"/>
              </a:spcAft>
            </a:pPr>
            <a:r>
              <a:rPr lang="it-IT" sz="900" b="1" dirty="0">
                <a:solidFill>
                  <a:schemeClr val="tx2">
                    <a:lumMod val="75000"/>
                  </a:schemeClr>
                </a:solidFill>
              </a:rPr>
              <a:t>Discussione</a:t>
            </a:r>
          </a:p>
          <a:p>
            <a:pPr marL="0" indent="0" algn="just">
              <a:spcBef>
                <a:spcPts val="236"/>
              </a:spcBef>
              <a:spcAft>
                <a:spcPts val="236"/>
              </a:spcAft>
              <a:buNone/>
            </a:pPr>
            <a:endParaRPr lang="it-IT" sz="9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spcBef>
                <a:spcPts val="236"/>
              </a:spcBef>
              <a:spcAft>
                <a:spcPts val="236"/>
              </a:spcAft>
              <a:buNone/>
            </a:pPr>
            <a:r>
              <a:rPr lang="it-IT" sz="900" dirty="0">
                <a:solidFill>
                  <a:schemeClr val="tx2">
                    <a:lumMod val="75000"/>
                  </a:schemeClr>
                </a:solidFill>
              </a:rPr>
              <a:t>Il seminario ha una durata complessiva di 8 ore ed è strutturato in due parti: </a:t>
            </a:r>
          </a:p>
          <a:p>
            <a:pPr marL="0" indent="0" algn="just">
              <a:spcBef>
                <a:spcPts val="236"/>
              </a:spcBef>
              <a:spcAft>
                <a:spcPts val="236"/>
              </a:spcAft>
              <a:buNone/>
            </a:pPr>
            <a:r>
              <a:rPr lang="it-IT" sz="900" b="1" dirty="0">
                <a:solidFill>
                  <a:schemeClr val="tx2">
                    <a:lumMod val="75000"/>
                  </a:schemeClr>
                </a:solidFill>
              </a:rPr>
              <a:t>DIRE…</a:t>
            </a:r>
            <a:r>
              <a:rPr lang="it-IT" sz="900" dirty="0">
                <a:solidFill>
                  <a:schemeClr val="tx2">
                    <a:lumMod val="75000"/>
                  </a:schemeClr>
                </a:solidFill>
              </a:rPr>
              <a:t> ossia informare, far conoscere e capire le possibilità offerte dai programmi di finanziamento europeo, con particolare attenzione ad </a:t>
            </a:r>
            <a:r>
              <a:rPr lang="it-IT" sz="900" dirty="0" err="1">
                <a:solidFill>
                  <a:schemeClr val="tx2">
                    <a:lumMod val="75000"/>
                  </a:schemeClr>
                </a:solidFill>
              </a:rPr>
              <a:t>Horizon</a:t>
            </a:r>
            <a:r>
              <a:rPr lang="it-IT" sz="900" dirty="0">
                <a:solidFill>
                  <a:schemeClr val="tx2">
                    <a:lumMod val="75000"/>
                  </a:schemeClr>
                </a:solidFill>
              </a:rPr>
              <a:t> 2020 ed Erasmus Plus.</a:t>
            </a:r>
          </a:p>
          <a:p>
            <a:pPr marL="0" indent="0" algn="just">
              <a:spcBef>
                <a:spcPts val="236"/>
              </a:spcBef>
              <a:spcAft>
                <a:spcPts val="236"/>
              </a:spcAft>
              <a:buNone/>
            </a:pPr>
            <a:r>
              <a:rPr lang="it-IT" sz="900" b="1" dirty="0">
                <a:solidFill>
                  <a:schemeClr val="tx2">
                    <a:lumMod val="75000"/>
                  </a:schemeClr>
                </a:solidFill>
              </a:rPr>
              <a:t>FARE… </a:t>
            </a:r>
            <a:r>
              <a:rPr lang="it-IT" sz="900" dirty="0">
                <a:solidFill>
                  <a:schemeClr val="tx2">
                    <a:lumMod val="75000"/>
                  </a:schemeClr>
                </a:solidFill>
              </a:rPr>
              <a:t>ossia entrare nel vivo della progettazione,  attraverso una serie di prove pratiche finalizzate a comprenderne i diversi momenti: dall’ideazione alla sottomissione della proposta.</a:t>
            </a:r>
          </a:p>
          <a:p>
            <a:pPr marL="0" indent="0" algn="just">
              <a:spcBef>
                <a:spcPts val="236"/>
              </a:spcBef>
              <a:spcAft>
                <a:spcPts val="236"/>
              </a:spcAft>
              <a:buNone/>
            </a:pPr>
            <a:r>
              <a:rPr lang="it-IT" sz="900" dirty="0">
                <a:solidFill>
                  <a:schemeClr val="tx2">
                    <a:lumMod val="75000"/>
                  </a:schemeClr>
                </a:solidFill>
              </a:rPr>
              <a:t>I partecipanti saranno divisi in piccoli gruppi. Ciascun gruppo avrà il compito ideare e presentare una proposta di progetto compilando una scheda semi struttura basata sui </a:t>
            </a:r>
            <a:r>
              <a:rPr lang="it-IT" sz="900" dirty="0" err="1">
                <a:solidFill>
                  <a:schemeClr val="tx2">
                    <a:lumMod val="75000"/>
                  </a:schemeClr>
                </a:solidFill>
              </a:rPr>
              <a:t>template</a:t>
            </a:r>
            <a:r>
              <a:rPr lang="it-IT" sz="900" dirty="0">
                <a:solidFill>
                  <a:schemeClr val="tx2">
                    <a:lumMod val="75000"/>
                  </a:schemeClr>
                </a:solidFill>
              </a:rPr>
              <a:t> ufficiali.</a:t>
            </a:r>
          </a:p>
          <a:p>
            <a:pPr marL="0" indent="0" algn="just">
              <a:spcBef>
                <a:spcPts val="236"/>
              </a:spcBef>
              <a:spcAft>
                <a:spcPts val="236"/>
              </a:spcAft>
              <a:buNone/>
            </a:pPr>
            <a:r>
              <a:rPr lang="it-IT" sz="900" dirty="0">
                <a:solidFill>
                  <a:schemeClr val="tx2">
                    <a:lumMod val="75000"/>
                  </a:schemeClr>
                </a:solidFill>
              </a:rPr>
              <a:t>I contenuti delle varie sezioni della scheda saranno approfonditi nel corso del seminario. </a:t>
            </a:r>
          </a:p>
          <a:p>
            <a:pPr marL="0" indent="0" algn="just">
              <a:spcBef>
                <a:spcPts val="236"/>
              </a:spcBef>
              <a:spcAft>
                <a:spcPts val="236"/>
              </a:spcAft>
              <a:buNone/>
            </a:pPr>
            <a:r>
              <a:rPr lang="it-IT" sz="900" dirty="0">
                <a:solidFill>
                  <a:schemeClr val="tx2">
                    <a:lumMod val="75000"/>
                  </a:schemeClr>
                </a:solidFill>
              </a:rPr>
              <a:t>La giornata si concluderà con una discussione sui lavori proposti, come simulazione di un processo di valutazione.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half" idx="2"/>
          </p:nvPr>
        </p:nvSpPr>
        <p:spPr>
          <a:xfrm rot="-60000">
            <a:off x="814013" y="2741388"/>
            <a:ext cx="2414233" cy="5671909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it-IT" sz="1000" dirty="0">
                <a:solidFill>
                  <a:schemeClr val="tx2">
                    <a:lumMod val="75000"/>
                  </a:schemeClr>
                </a:solidFill>
                <a:latin typeface="Franklin Gothic Book" pitchFamily="34" charset="0"/>
                <a:cs typeface="Aharoni" pitchFamily="2" charset="-79"/>
              </a:rPr>
              <a:t>I Programmi Quadro rappresentano il principale strumento di attuazione della politica di ricerca dell’Unione Europea il cui obiettivo è quello di rafforzare le basi scientifiche e tecnologiche dell’industria comunitaria e favorire lo sviluppo della sua competitività a livello internazionale.</a:t>
            </a:r>
          </a:p>
          <a:p>
            <a:pPr algn="just">
              <a:lnSpc>
                <a:spcPct val="120000"/>
              </a:lnSpc>
              <a:spcBef>
                <a:spcPts val="944"/>
              </a:spcBef>
            </a:pPr>
            <a:r>
              <a:rPr lang="it-IT" sz="1000" b="1" dirty="0">
                <a:solidFill>
                  <a:schemeClr val="tx2">
                    <a:lumMod val="75000"/>
                  </a:schemeClr>
                </a:solidFill>
                <a:latin typeface="Franklin Gothic Book" pitchFamily="34" charset="0"/>
                <a:cs typeface="Aharoni" pitchFamily="2" charset="-79"/>
              </a:rPr>
              <a:t>HORIZON 2020</a:t>
            </a:r>
            <a:r>
              <a:rPr lang="it-IT" sz="1000" dirty="0">
                <a:solidFill>
                  <a:schemeClr val="tx2">
                    <a:lumMod val="75000"/>
                  </a:schemeClr>
                </a:solidFill>
                <a:latin typeface="Franklin Gothic Book" pitchFamily="34" charset="0"/>
                <a:cs typeface="Aharoni" pitchFamily="2" charset="-79"/>
              </a:rPr>
              <a:t>, il nuovo Programma Europeo di Finanziamento alla Ricerca e all’Innovazione, è stato lanciato ufficialmente il giorno 11 dicembre 2013 con un budget di circa 70 miliardi di euro e una durata di sette anni</a:t>
            </a:r>
            <a:r>
              <a:rPr lang="it-IT" sz="1000" b="1" dirty="0">
                <a:solidFill>
                  <a:schemeClr val="tx2">
                    <a:lumMod val="75000"/>
                  </a:schemeClr>
                </a:solidFill>
                <a:latin typeface="Franklin Gothic Book" pitchFamily="34" charset="0"/>
                <a:cs typeface="Aharoni" pitchFamily="2" charset="-79"/>
              </a:rPr>
              <a:t>. Erasmus Plus </a:t>
            </a:r>
            <a:r>
              <a:rPr lang="it-IT" sz="1000" dirty="0">
                <a:solidFill>
                  <a:schemeClr val="tx2">
                    <a:lumMod val="75000"/>
                  </a:schemeClr>
                </a:solidFill>
                <a:latin typeface="Franklin Gothic Book" pitchFamily="34" charset="0"/>
                <a:cs typeface="Aharoni" pitchFamily="2" charset="-79"/>
              </a:rPr>
              <a:t>è il nuovo Programma europeo a supporto dell’istruzione, la formazione, gioventù e sport, e sosterrà le attività di </a:t>
            </a:r>
            <a:r>
              <a:rPr lang="it-IT" sz="1000" dirty="0" err="1" smtClean="0">
                <a:solidFill>
                  <a:schemeClr val="tx2">
                    <a:lumMod val="75000"/>
                  </a:schemeClr>
                </a:solidFill>
                <a:latin typeface="Franklin Gothic Book" pitchFamily="34" charset="0"/>
                <a:cs typeface="Aharoni" pitchFamily="2" charset="-79"/>
              </a:rPr>
              <a:t>mobiliità</a:t>
            </a:r>
            <a:r>
              <a:rPr lang="it-IT" sz="1000" dirty="0" smtClean="0">
                <a:solidFill>
                  <a:schemeClr val="tx2">
                    <a:lumMod val="75000"/>
                  </a:schemeClr>
                </a:solidFill>
                <a:latin typeface="Franklin Gothic Book" pitchFamily="34" charset="0"/>
                <a:cs typeface="Aharoni" pitchFamily="2" charset="-79"/>
              </a:rPr>
              <a:t> </a:t>
            </a:r>
            <a:r>
              <a:rPr lang="it-IT" sz="1000" dirty="0">
                <a:solidFill>
                  <a:schemeClr val="tx2">
                    <a:lumMod val="75000"/>
                  </a:schemeClr>
                </a:solidFill>
                <a:latin typeface="Franklin Gothic Book" pitchFamily="34" charset="0"/>
                <a:cs typeface="Aharoni" pitchFamily="2" charset="-79"/>
              </a:rPr>
              <a:t>e cooperazione per oltre 4 milioni di persone con un budget di circa 16 miliardi di euro .</a:t>
            </a:r>
          </a:p>
          <a:p>
            <a:pPr algn="just">
              <a:lnSpc>
                <a:spcPct val="120000"/>
              </a:lnSpc>
              <a:spcBef>
                <a:spcPts val="944"/>
              </a:spcBef>
            </a:pPr>
            <a:r>
              <a:rPr lang="it-IT" sz="1000" dirty="0">
                <a:solidFill>
                  <a:schemeClr val="tx2">
                    <a:lumMod val="75000"/>
                  </a:schemeClr>
                </a:solidFill>
                <a:latin typeface="Franklin Gothic Book" pitchFamily="34" charset="0"/>
                <a:cs typeface="Aharoni" pitchFamily="2" charset="-79"/>
              </a:rPr>
              <a:t>Il seminario è finalizzato a migliorare la conoscenza degli psicologi sulle possibilità offerte dai due programmi di finanziamento e fornirà strumenti e conoscenze utili alla preparazione di una proposta progettuale di successo.</a:t>
            </a:r>
          </a:p>
          <a:p>
            <a:pPr algn="just">
              <a:lnSpc>
                <a:spcPct val="120000"/>
              </a:lnSpc>
              <a:spcBef>
                <a:spcPts val="944"/>
              </a:spcBef>
            </a:pPr>
            <a:r>
              <a:rPr lang="it-IT" sz="1000" dirty="0">
                <a:solidFill>
                  <a:schemeClr val="tx2">
                    <a:lumMod val="75000"/>
                  </a:schemeClr>
                </a:solidFill>
                <a:latin typeface="Franklin Gothic Book" pitchFamily="34" charset="0"/>
                <a:cs typeface="Aharoni" pitchFamily="2" charset="-79"/>
              </a:rPr>
              <a:t>Il seminario si articolerà in due incontri il 4 e il 7 Luglio  presso </a:t>
            </a:r>
            <a:r>
              <a:rPr lang="it-IT" sz="1000" dirty="0">
                <a:solidFill>
                  <a:schemeClr val="tx2">
                    <a:lumMod val="75000"/>
                  </a:schemeClr>
                </a:solidFill>
                <a:latin typeface="Franklin Gothic Book" pitchFamily="34" charset="0"/>
                <a:cs typeface="Aharoni" pitchFamily="2" charset="-79"/>
              </a:rPr>
              <a:t>Aula Iacono, II Piano  Dipartimento di Studi Umanistici, Università degli Studi di Napoli "Federico II", scala B, Porta di Massa 1, Napoli.  </a:t>
            </a:r>
            <a:endParaRPr lang="it-IT" sz="1000" dirty="0">
              <a:solidFill>
                <a:schemeClr val="tx2">
                  <a:lumMod val="75000"/>
                </a:schemeClr>
              </a:solidFill>
              <a:latin typeface="Franklin Gothic Book" pitchFamily="34" charset="0"/>
              <a:cs typeface="Aharoni" pitchFamily="2" charset="-79"/>
            </a:endParaRPr>
          </a:p>
          <a:p>
            <a:pPr algn="just">
              <a:lnSpc>
                <a:spcPct val="120000"/>
              </a:lnSpc>
            </a:pPr>
            <a:r>
              <a:rPr lang="it-IT" sz="1000" dirty="0">
                <a:solidFill>
                  <a:schemeClr val="tx2">
                    <a:lumMod val="75000"/>
                  </a:schemeClr>
                </a:solidFill>
                <a:latin typeface="Franklin Gothic Book" pitchFamily="34" charset="0"/>
                <a:cs typeface="Aharoni" pitchFamily="2" charset="-79"/>
              </a:rPr>
              <a:t>Dott.ssa. Barbara </a:t>
            </a:r>
            <a:r>
              <a:rPr lang="it-IT" sz="1000" dirty="0" err="1" smtClean="0">
                <a:solidFill>
                  <a:schemeClr val="tx2">
                    <a:lumMod val="75000"/>
                  </a:schemeClr>
                </a:solidFill>
                <a:latin typeface="Franklin Gothic Book" pitchFamily="34" charset="0"/>
                <a:cs typeface="Aharoni" pitchFamily="2" charset="-79"/>
              </a:rPr>
              <a:t>Benincasa</a:t>
            </a:r>
            <a:endParaRPr lang="it-IT" sz="10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it-IT" sz="9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4169" y="8641615"/>
            <a:ext cx="936104" cy="403045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9040" y="8584962"/>
            <a:ext cx="648072" cy="460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26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ntina da disegn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untina da disegno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ntina da disegn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154</TotalTime>
  <Words>372</Words>
  <Application>Microsoft Office PowerPoint</Application>
  <PresentationFormat>A4 (21x29,7 cm)</PresentationFormat>
  <Paragraphs>30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Puntina da disegno</vt:lpstr>
      <vt:lpstr>   Euro Progettazione:       dal Dire … ... al Fare </vt:lpstr>
    </vt:vector>
  </TitlesOfParts>
  <Company>XIW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Horizon 2020</dc:title>
  <dc:creator>Barbara Benincasa</dc:creator>
  <cp:lastModifiedBy>Barbara Benincasa</cp:lastModifiedBy>
  <cp:revision>19</cp:revision>
  <cp:lastPrinted>2014-06-24T07:58:12Z</cp:lastPrinted>
  <dcterms:created xsi:type="dcterms:W3CDTF">2014-02-17T15:44:32Z</dcterms:created>
  <dcterms:modified xsi:type="dcterms:W3CDTF">2014-06-25T06:45:41Z</dcterms:modified>
</cp:coreProperties>
</file>